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Open Sans" charset="1" panose="00000000000000000000"/>
      <p:regular r:id="rId15"/>
    </p:embeddedFont>
    <p:embeddedFont>
      <p:font typeface="Bebas Neue Cyrillic" charset="1" panose="02000506000000020004"/>
      <p:regular r:id="rId16"/>
    </p:embeddedFont>
    <p:embeddedFont>
      <p:font typeface="Canva Sans" charset="1" panose="020B0503030501040103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e38D4HbI.mp4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14.pn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jpeg" Type="http://schemas.openxmlformats.org/officeDocument/2006/relationships/image"/><Relationship Id="rId3" Target="../media/VAGe38D4HbI.mp4" Type="http://schemas.openxmlformats.org/officeDocument/2006/relationships/video"/><Relationship Id="rId4" Target="../media/VAGe38D4HbI.mp4" Type="http://schemas.microsoft.com/office/2007/relationships/media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19337" y="7969812"/>
            <a:ext cx="168663" cy="1288488"/>
            <a:chOff x="0" y="0"/>
            <a:chExt cx="229432" cy="17527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432" cy="1752723"/>
            </a:xfrm>
            <a:custGeom>
              <a:avLst/>
              <a:gdLst/>
              <a:ahLst/>
              <a:cxnLst/>
              <a:rect r="r" b="b" t="t" l="l"/>
              <a:pathLst>
                <a:path h="1752723" w="229432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230600" y="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13336" y="485721"/>
            <a:ext cx="267646" cy="280926"/>
          </a:xfrm>
          <a:custGeom>
            <a:avLst/>
            <a:gdLst/>
            <a:ahLst/>
            <a:cxnLst/>
            <a:rect r="r" b="b" t="t" l="l"/>
            <a:pathLst>
              <a:path h="280926" w="267646">
                <a:moveTo>
                  <a:pt x="0" y="0"/>
                </a:moveTo>
                <a:lnTo>
                  <a:pt x="267645" y="0"/>
                </a:lnTo>
                <a:lnTo>
                  <a:pt x="267645" y="280926"/>
                </a:lnTo>
                <a:lnTo>
                  <a:pt x="0" y="280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434452" y="1284248"/>
            <a:ext cx="6531784" cy="7718504"/>
          </a:xfrm>
          <a:custGeom>
            <a:avLst/>
            <a:gdLst/>
            <a:ahLst/>
            <a:cxnLst/>
            <a:rect r="r" b="b" t="t" l="l"/>
            <a:pathLst>
              <a:path h="7718504" w="6531784">
                <a:moveTo>
                  <a:pt x="0" y="0"/>
                </a:moveTo>
                <a:lnTo>
                  <a:pt x="6531784" y="0"/>
                </a:lnTo>
                <a:lnTo>
                  <a:pt x="6531784" y="7718504"/>
                </a:lnTo>
                <a:lnTo>
                  <a:pt x="0" y="77185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1395202" y="7060732"/>
            <a:ext cx="5974530" cy="5974530"/>
          </a:xfrm>
          <a:custGeom>
            <a:avLst/>
            <a:gdLst/>
            <a:ahLst/>
            <a:cxnLst/>
            <a:rect r="r" b="b" t="t" l="l"/>
            <a:pathLst>
              <a:path h="5974530" w="5974530">
                <a:moveTo>
                  <a:pt x="0" y="0"/>
                </a:moveTo>
                <a:lnTo>
                  <a:pt x="5974530" y="0"/>
                </a:lnTo>
                <a:lnTo>
                  <a:pt x="5974530" y="5974530"/>
                </a:lnTo>
                <a:lnTo>
                  <a:pt x="0" y="597453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39108" y="517674"/>
            <a:ext cx="1744100" cy="198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Métodos Numéricos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02850" y="8769330"/>
            <a:ext cx="2404149" cy="41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6"/>
              </a:lnSpc>
              <a:spcBef>
                <a:spcPct val="0"/>
              </a:spcBef>
            </a:pPr>
            <a:r>
              <a:rPr lang="en-US" sz="249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Mateo Cumbal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0506" y="1176042"/>
            <a:ext cx="9819714" cy="4826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519"/>
              </a:lnSpc>
              <a:spcBef>
                <a:spcPct val="0"/>
              </a:spcBef>
            </a:pPr>
            <a:r>
              <a:rPr lang="en-US" sz="28227">
                <a:solidFill>
                  <a:srgbClr val="FFFFFF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FRACTAL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28700" y="5127420"/>
            <a:ext cx="9773339" cy="30441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889"/>
              </a:lnSpc>
              <a:spcBef>
                <a:spcPct val="0"/>
              </a:spcBef>
            </a:pPr>
            <a:r>
              <a:rPr lang="en-US" sz="17778">
                <a:solidFill>
                  <a:srgbClr val="FAFAFA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MAndelbrot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5879283" y="766647"/>
            <a:ext cx="4817434" cy="4817434"/>
          </a:xfrm>
          <a:custGeom>
            <a:avLst/>
            <a:gdLst/>
            <a:ahLst/>
            <a:cxnLst/>
            <a:rect r="r" b="b" t="t" l="l"/>
            <a:pathLst>
              <a:path h="4817434" w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3700611" y="-1967240"/>
            <a:ext cx="3504866" cy="3504866"/>
          </a:xfrm>
          <a:custGeom>
            <a:avLst/>
            <a:gdLst/>
            <a:ahLst/>
            <a:cxnLst/>
            <a:rect r="r" b="b" t="t" l="l"/>
            <a:pathLst>
              <a:path h="3504866" w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3857818" y="8769330"/>
            <a:ext cx="2404149" cy="41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6"/>
              </a:lnSpc>
              <a:spcBef>
                <a:spcPct val="0"/>
              </a:spcBef>
            </a:pPr>
            <a:r>
              <a:rPr lang="en-US" sz="249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Daniel Flores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491194" y="8769330"/>
            <a:ext cx="2404149" cy="41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6"/>
              </a:lnSpc>
              <a:spcBef>
                <a:spcPct val="0"/>
              </a:spcBef>
            </a:pPr>
            <a:r>
              <a:rPr lang="en-US" sz="249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Johann Pasquel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410896" y="8769330"/>
            <a:ext cx="2404149" cy="419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86"/>
              </a:lnSpc>
              <a:spcBef>
                <a:spcPct val="0"/>
              </a:spcBef>
            </a:pPr>
            <a:r>
              <a:rPr lang="en-US" sz="249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Luis Tipán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19337" y="7969812"/>
            <a:ext cx="168663" cy="1288488"/>
            <a:chOff x="0" y="0"/>
            <a:chExt cx="229432" cy="17527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432" cy="1752723"/>
            </a:xfrm>
            <a:custGeom>
              <a:avLst/>
              <a:gdLst/>
              <a:ahLst/>
              <a:cxnLst/>
              <a:rect r="r" b="b" t="t" l="l"/>
              <a:pathLst>
                <a:path h="1752723" w="229432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230600" y="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879283" y="766647"/>
            <a:ext cx="4817434" cy="4817434"/>
          </a:xfrm>
          <a:custGeom>
            <a:avLst/>
            <a:gdLst/>
            <a:ahLst/>
            <a:cxnLst/>
            <a:rect r="r" b="b" t="t" l="l"/>
            <a:pathLst>
              <a:path h="4817434" w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700611" y="-1967240"/>
            <a:ext cx="3504866" cy="3504866"/>
          </a:xfrm>
          <a:custGeom>
            <a:avLst/>
            <a:gdLst/>
            <a:ahLst/>
            <a:cxnLst/>
            <a:rect r="r" b="b" t="t" l="l"/>
            <a:pathLst>
              <a:path h="3504866" w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45291" y="1542553"/>
            <a:ext cx="8398709" cy="7201893"/>
          </a:xfrm>
          <a:custGeom>
            <a:avLst/>
            <a:gdLst/>
            <a:ahLst/>
            <a:cxnLst/>
            <a:rect r="r" b="b" t="t" l="l"/>
            <a:pathLst>
              <a:path h="7201893" w="8398709">
                <a:moveTo>
                  <a:pt x="0" y="0"/>
                </a:moveTo>
                <a:lnTo>
                  <a:pt x="8398709" y="0"/>
                </a:lnTo>
                <a:lnTo>
                  <a:pt x="8398709" y="7201894"/>
                </a:lnTo>
                <a:lnTo>
                  <a:pt x="0" y="72018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842980" y="2723390"/>
            <a:ext cx="5069163" cy="1811550"/>
          </a:xfrm>
          <a:custGeom>
            <a:avLst/>
            <a:gdLst/>
            <a:ahLst/>
            <a:cxnLst/>
            <a:rect r="r" b="b" t="t" l="l"/>
            <a:pathLst>
              <a:path h="1811550" w="5069163">
                <a:moveTo>
                  <a:pt x="0" y="0"/>
                </a:moveTo>
                <a:lnTo>
                  <a:pt x="5069162" y="0"/>
                </a:lnTo>
                <a:lnTo>
                  <a:pt x="5069162" y="1811550"/>
                </a:lnTo>
                <a:lnTo>
                  <a:pt x="0" y="181155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968628" y="6137918"/>
            <a:ext cx="5049379" cy="2476138"/>
          </a:xfrm>
          <a:custGeom>
            <a:avLst/>
            <a:gdLst/>
            <a:ahLst/>
            <a:cxnLst/>
            <a:rect r="r" b="b" t="t" l="l"/>
            <a:pathLst>
              <a:path h="2476138" w="5049379">
                <a:moveTo>
                  <a:pt x="0" y="0"/>
                </a:moveTo>
                <a:lnTo>
                  <a:pt x="5049379" y="0"/>
                </a:lnTo>
                <a:lnTo>
                  <a:pt x="5049379" y="2476138"/>
                </a:lnTo>
                <a:lnTo>
                  <a:pt x="0" y="247613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49121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3563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1255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8698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737618" y="1582327"/>
            <a:ext cx="3443668" cy="847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FAFAFA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Fórmula base: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842980" y="5038725"/>
            <a:ext cx="4139844" cy="847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FAFAFA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Criterio de escape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19337" y="7969812"/>
            <a:ext cx="168663" cy="1288488"/>
            <a:chOff x="0" y="0"/>
            <a:chExt cx="229432" cy="17527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432" cy="1752723"/>
            </a:xfrm>
            <a:custGeom>
              <a:avLst/>
              <a:gdLst/>
              <a:ahLst/>
              <a:cxnLst/>
              <a:rect r="r" b="b" t="t" l="l"/>
              <a:pathLst>
                <a:path h="1752723" w="229432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230600" y="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879283" y="766647"/>
            <a:ext cx="4817434" cy="4817434"/>
          </a:xfrm>
          <a:custGeom>
            <a:avLst/>
            <a:gdLst/>
            <a:ahLst/>
            <a:cxnLst/>
            <a:rect r="r" b="b" t="t" l="l"/>
            <a:pathLst>
              <a:path h="4817434" w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700611" y="-1967240"/>
            <a:ext cx="3504866" cy="3504866"/>
          </a:xfrm>
          <a:custGeom>
            <a:avLst/>
            <a:gdLst/>
            <a:ahLst/>
            <a:cxnLst/>
            <a:rect r="r" b="b" t="t" l="l"/>
            <a:pathLst>
              <a:path h="3504866" w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8700" y="1263249"/>
            <a:ext cx="10320397" cy="4136037"/>
          </a:xfrm>
          <a:custGeom>
            <a:avLst/>
            <a:gdLst/>
            <a:ahLst/>
            <a:cxnLst/>
            <a:rect r="r" b="b" t="t" l="l"/>
            <a:pathLst>
              <a:path h="4136037" w="10320397">
                <a:moveTo>
                  <a:pt x="0" y="0"/>
                </a:moveTo>
                <a:lnTo>
                  <a:pt x="10320397" y="0"/>
                </a:lnTo>
                <a:lnTo>
                  <a:pt x="10320397" y="4136037"/>
                </a:lnTo>
                <a:lnTo>
                  <a:pt x="0" y="41360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588418" y="5631706"/>
            <a:ext cx="11074343" cy="4187012"/>
          </a:xfrm>
          <a:custGeom>
            <a:avLst/>
            <a:gdLst/>
            <a:ahLst/>
            <a:cxnLst/>
            <a:rect r="r" b="b" t="t" l="l"/>
            <a:pathLst>
              <a:path h="4187012" w="11074343">
                <a:moveTo>
                  <a:pt x="0" y="0"/>
                </a:moveTo>
                <a:lnTo>
                  <a:pt x="11074343" y="0"/>
                </a:lnTo>
                <a:lnTo>
                  <a:pt x="11074343" y="4187012"/>
                </a:lnTo>
                <a:lnTo>
                  <a:pt x="0" y="41870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49121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3563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1255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8698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26539" y="6217107"/>
            <a:ext cx="4109163" cy="25297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95"/>
              </a:lnSpc>
              <a:spcBef>
                <a:spcPct val="0"/>
              </a:spcBef>
            </a:pPr>
            <a:r>
              <a:rPr lang="en-US" sz="242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Numba es un compilador JIT (Just-In-Time) que acelera la ejecución de código Python optimizando cálculos numéricos intensivos.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19337" y="7969812"/>
            <a:ext cx="168663" cy="1288488"/>
            <a:chOff x="0" y="0"/>
            <a:chExt cx="229432" cy="17527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432" cy="1752723"/>
            </a:xfrm>
            <a:custGeom>
              <a:avLst/>
              <a:gdLst/>
              <a:ahLst/>
              <a:cxnLst/>
              <a:rect r="r" b="b" t="t" l="l"/>
              <a:pathLst>
                <a:path h="1752723" w="229432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230600" y="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879283" y="766647"/>
            <a:ext cx="4817434" cy="4817434"/>
          </a:xfrm>
          <a:custGeom>
            <a:avLst/>
            <a:gdLst/>
            <a:ahLst/>
            <a:cxnLst/>
            <a:rect r="r" b="b" t="t" l="l"/>
            <a:pathLst>
              <a:path h="4817434" w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700611" y="-1967240"/>
            <a:ext cx="3504866" cy="3504866"/>
          </a:xfrm>
          <a:custGeom>
            <a:avLst/>
            <a:gdLst/>
            <a:ahLst/>
            <a:cxnLst/>
            <a:rect r="r" b="b" t="t" l="l"/>
            <a:pathLst>
              <a:path h="3504866" w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289350" y="2085331"/>
            <a:ext cx="11813303" cy="7368547"/>
          </a:xfrm>
          <a:custGeom>
            <a:avLst/>
            <a:gdLst/>
            <a:ahLst/>
            <a:cxnLst/>
            <a:rect r="r" b="b" t="t" l="l"/>
            <a:pathLst>
              <a:path h="7368547" w="11813303">
                <a:moveTo>
                  <a:pt x="0" y="0"/>
                </a:moveTo>
                <a:lnTo>
                  <a:pt x="11813303" y="0"/>
                </a:lnTo>
                <a:lnTo>
                  <a:pt x="11813303" y="7368548"/>
                </a:lnTo>
                <a:lnTo>
                  <a:pt x="0" y="736854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49121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3563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255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8698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54108" y="923925"/>
            <a:ext cx="13747264" cy="847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FAFAFA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Configuración de la figura y generación inicial de la imagen.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19337" y="7969812"/>
            <a:ext cx="168663" cy="1288488"/>
            <a:chOff x="0" y="0"/>
            <a:chExt cx="229432" cy="17527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432" cy="1752723"/>
            </a:xfrm>
            <a:custGeom>
              <a:avLst/>
              <a:gdLst/>
              <a:ahLst/>
              <a:cxnLst/>
              <a:rect r="r" b="b" t="t" l="l"/>
              <a:pathLst>
                <a:path h="1752723" w="229432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230600" y="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5879283" y="766647"/>
            <a:ext cx="4817434" cy="4817434"/>
          </a:xfrm>
          <a:custGeom>
            <a:avLst/>
            <a:gdLst/>
            <a:ahLst/>
            <a:cxnLst/>
            <a:rect r="r" b="b" t="t" l="l"/>
            <a:pathLst>
              <a:path h="4817434" w="4817434">
                <a:moveTo>
                  <a:pt x="0" y="0"/>
                </a:moveTo>
                <a:lnTo>
                  <a:pt x="4817434" y="0"/>
                </a:lnTo>
                <a:lnTo>
                  <a:pt x="4817434" y="4817434"/>
                </a:lnTo>
                <a:lnTo>
                  <a:pt x="0" y="48174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700611" y="-1967240"/>
            <a:ext cx="3504866" cy="3504866"/>
          </a:xfrm>
          <a:custGeom>
            <a:avLst/>
            <a:gdLst/>
            <a:ahLst/>
            <a:cxnLst/>
            <a:rect r="r" b="b" t="t" l="l"/>
            <a:pathLst>
              <a:path h="3504866" w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982140" y="2466678"/>
            <a:ext cx="12665697" cy="3514731"/>
          </a:xfrm>
          <a:custGeom>
            <a:avLst/>
            <a:gdLst/>
            <a:ahLst/>
            <a:cxnLst/>
            <a:rect r="r" b="b" t="t" l="l"/>
            <a:pathLst>
              <a:path h="3514731" w="12665697">
                <a:moveTo>
                  <a:pt x="0" y="0"/>
                </a:moveTo>
                <a:lnTo>
                  <a:pt x="12665697" y="0"/>
                </a:lnTo>
                <a:lnTo>
                  <a:pt x="12665697" y="3514731"/>
                </a:lnTo>
                <a:lnTo>
                  <a:pt x="0" y="351473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49121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3563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255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8698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130211" y="923925"/>
            <a:ext cx="3443668" cy="847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FAFAFA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 Fórmula base: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981778" y="6830318"/>
            <a:ext cx="5740533" cy="17837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3"/>
              </a:lnSpc>
              <a:spcBef>
                <a:spcPct val="0"/>
              </a:spcBef>
            </a:pPr>
            <a:r>
              <a:rPr lang="en-US" sz="256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La interpolación permite generar transiciones suaves entre diferentes niveles de zoom en la visualización del fractal.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144000" y="6602165"/>
            <a:ext cx="7122011" cy="26781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07"/>
              </a:lnSpc>
              <a:spcBef>
                <a:spcPct val="0"/>
              </a:spcBef>
            </a:pPr>
            <a:r>
              <a:rPr lang="en-US" sz="307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Este método mejora la interpolación aplicando una curva matemática que suaviza las aceleraciones y desaceleraciones, evitando cambios bruscos en la animación.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19337" y="7969812"/>
            <a:ext cx="168663" cy="1288488"/>
            <a:chOff x="0" y="0"/>
            <a:chExt cx="229432" cy="17527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432" cy="1752723"/>
            </a:xfrm>
            <a:custGeom>
              <a:avLst/>
              <a:gdLst/>
              <a:ahLst/>
              <a:cxnLst/>
              <a:rect r="r" b="b" t="t" l="l"/>
              <a:pathLst>
                <a:path h="1752723" w="229432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230600" y="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13336" y="485721"/>
            <a:ext cx="267646" cy="280926"/>
          </a:xfrm>
          <a:custGeom>
            <a:avLst/>
            <a:gdLst/>
            <a:ahLst/>
            <a:cxnLst/>
            <a:rect r="r" b="b" t="t" l="l"/>
            <a:pathLst>
              <a:path h="280926" w="267646">
                <a:moveTo>
                  <a:pt x="0" y="0"/>
                </a:moveTo>
                <a:lnTo>
                  <a:pt x="267645" y="0"/>
                </a:lnTo>
                <a:lnTo>
                  <a:pt x="267645" y="280926"/>
                </a:lnTo>
                <a:lnTo>
                  <a:pt x="0" y="280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395202" y="7060732"/>
            <a:ext cx="5974530" cy="5974530"/>
          </a:xfrm>
          <a:custGeom>
            <a:avLst/>
            <a:gdLst/>
            <a:ahLst/>
            <a:cxnLst/>
            <a:rect r="r" b="b" t="t" l="l"/>
            <a:pathLst>
              <a:path h="5974530" w="5974530">
                <a:moveTo>
                  <a:pt x="0" y="0"/>
                </a:moveTo>
                <a:lnTo>
                  <a:pt x="5974530" y="0"/>
                </a:lnTo>
                <a:lnTo>
                  <a:pt x="5974530" y="5974530"/>
                </a:lnTo>
                <a:lnTo>
                  <a:pt x="0" y="59745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700611" y="-1967240"/>
            <a:ext cx="3504866" cy="3504866"/>
          </a:xfrm>
          <a:custGeom>
            <a:avLst/>
            <a:gdLst/>
            <a:ahLst/>
            <a:cxnLst/>
            <a:rect r="r" b="b" t="t" l="l"/>
            <a:pathLst>
              <a:path h="3504866" w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028700" y="1809194"/>
            <a:ext cx="7688278" cy="5324133"/>
          </a:xfrm>
          <a:custGeom>
            <a:avLst/>
            <a:gdLst/>
            <a:ahLst/>
            <a:cxnLst/>
            <a:rect r="r" b="b" t="t" l="l"/>
            <a:pathLst>
              <a:path h="5324133" w="7688278">
                <a:moveTo>
                  <a:pt x="0" y="0"/>
                </a:moveTo>
                <a:lnTo>
                  <a:pt x="7688278" y="0"/>
                </a:lnTo>
                <a:lnTo>
                  <a:pt x="7688278" y="5324133"/>
                </a:lnTo>
                <a:lnTo>
                  <a:pt x="0" y="532413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829538" y="3364612"/>
            <a:ext cx="7053616" cy="5893688"/>
          </a:xfrm>
          <a:custGeom>
            <a:avLst/>
            <a:gdLst/>
            <a:ahLst/>
            <a:cxnLst/>
            <a:rect r="r" b="b" t="t" l="l"/>
            <a:pathLst>
              <a:path h="5893688" w="7053616">
                <a:moveTo>
                  <a:pt x="0" y="0"/>
                </a:moveTo>
                <a:lnTo>
                  <a:pt x="7053616" y="0"/>
                </a:lnTo>
                <a:lnTo>
                  <a:pt x="7053616" y="5893688"/>
                </a:lnTo>
                <a:lnTo>
                  <a:pt x="0" y="589368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39108" y="517674"/>
            <a:ext cx="174410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Ingoude Company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9121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3563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255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8698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119337" y="7969812"/>
            <a:ext cx="168663" cy="1288488"/>
            <a:chOff x="0" y="0"/>
            <a:chExt cx="229432" cy="175272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29432" cy="1752723"/>
            </a:xfrm>
            <a:custGeom>
              <a:avLst/>
              <a:gdLst/>
              <a:ahLst/>
              <a:cxnLst/>
              <a:rect r="r" b="b" t="t" l="l"/>
              <a:pathLst>
                <a:path h="1752723" w="229432">
                  <a:moveTo>
                    <a:pt x="0" y="0"/>
                  </a:moveTo>
                  <a:lnTo>
                    <a:pt x="229432" y="0"/>
                  </a:lnTo>
                  <a:lnTo>
                    <a:pt x="229432" y="1752723"/>
                  </a:lnTo>
                  <a:lnTo>
                    <a:pt x="0" y="1752723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29432" cy="179082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230600" y="0"/>
            <a:ext cx="1028700" cy="102870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gradFill rotWithShape="true">
              <a:gsLst>
                <a:gs pos="0">
                  <a:srgbClr val="003A89">
                    <a:alpha val="100000"/>
                  </a:srgbClr>
                </a:gs>
                <a:gs pos="100000">
                  <a:srgbClr val="C700FF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13336" y="485721"/>
            <a:ext cx="267646" cy="280926"/>
          </a:xfrm>
          <a:custGeom>
            <a:avLst/>
            <a:gdLst/>
            <a:ahLst/>
            <a:cxnLst/>
            <a:rect r="r" b="b" t="t" l="l"/>
            <a:pathLst>
              <a:path h="280926" w="267646">
                <a:moveTo>
                  <a:pt x="0" y="0"/>
                </a:moveTo>
                <a:lnTo>
                  <a:pt x="267645" y="0"/>
                </a:lnTo>
                <a:lnTo>
                  <a:pt x="267645" y="280926"/>
                </a:lnTo>
                <a:lnTo>
                  <a:pt x="0" y="28092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-1395202" y="7060732"/>
            <a:ext cx="5974530" cy="5974530"/>
          </a:xfrm>
          <a:custGeom>
            <a:avLst/>
            <a:gdLst/>
            <a:ahLst/>
            <a:cxnLst/>
            <a:rect r="r" b="b" t="t" l="l"/>
            <a:pathLst>
              <a:path h="5974530" w="5974530">
                <a:moveTo>
                  <a:pt x="0" y="0"/>
                </a:moveTo>
                <a:lnTo>
                  <a:pt x="5974530" y="0"/>
                </a:lnTo>
                <a:lnTo>
                  <a:pt x="5974530" y="5974530"/>
                </a:lnTo>
                <a:lnTo>
                  <a:pt x="0" y="59745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700611" y="-1967240"/>
            <a:ext cx="3504866" cy="3504866"/>
          </a:xfrm>
          <a:custGeom>
            <a:avLst/>
            <a:gdLst/>
            <a:ahLst/>
            <a:cxnLst/>
            <a:rect r="r" b="b" t="t" l="l"/>
            <a:pathLst>
              <a:path h="3504866" w="3504866">
                <a:moveTo>
                  <a:pt x="0" y="0"/>
                </a:moveTo>
                <a:lnTo>
                  <a:pt x="3504866" y="0"/>
                </a:lnTo>
                <a:lnTo>
                  <a:pt x="3504866" y="3504867"/>
                </a:lnTo>
                <a:lnTo>
                  <a:pt x="0" y="350486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43999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785665" y="1486186"/>
            <a:ext cx="4383739" cy="5574546"/>
          </a:xfrm>
          <a:custGeom>
            <a:avLst/>
            <a:gdLst/>
            <a:ahLst/>
            <a:cxnLst/>
            <a:rect r="r" b="b" t="t" l="l"/>
            <a:pathLst>
              <a:path h="5574546" w="4383739">
                <a:moveTo>
                  <a:pt x="0" y="0"/>
                </a:moveTo>
                <a:lnTo>
                  <a:pt x="4383739" y="0"/>
                </a:lnTo>
                <a:lnTo>
                  <a:pt x="4383739" y="5574546"/>
                </a:lnTo>
                <a:lnTo>
                  <a:pt x="0" y="557454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055087" y="7969812"/>
            <a:ext cx="11301259" cy="819341"/>
          </a:xfrm>
          <a:custGeom>
            <a:avLst/>
            <a:gdLst/>
            <a:ahLst/>
            <a:cxnLst/>
            <a:rect r="r" b="b" t="t" l="l"/>
            <a:pathLst>
              <a:path h="819341" w="11301259">
                <a:moveTo>
                  <a:pt x="0" y="0"/>
                </a:moveTo>
                <a:lnTo>
                  <a:pt x="11301259" y="0"/>
                </a:lnTo>
                <a:lnTo>
                  <a:pt x="11301259" y="819341"/>
                </a:lnTo>
                <a:lnTo>
                  <a:pt x="0" y="81934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039108" y="517674"/>
            <a:ext cx="174410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Ingoude Company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912142" y="517674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356346" y="517674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125589" y="517674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869830" y="517674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422166" y="1432852"/>
            <a:ext cx="3443668" cy="847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FAFAFA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Botones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055087" y="6584773"/>
            <a:ext cx="4814234" cy="8471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FAFAFA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SLIDE DE Iteraciones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786092"/>
            <a:ext cx="11057602" cy="5017864"/>
          </a:xfrm>
          <a:custGeom>
            <a:avLst/>
            <a:gdLst/>
            <a:ahLst/>
            <a:cxnLst/>
            <a:rect r="r" b="b" t="t" l="l"/>
            <a:pathLst>
              <a:path h="5017864" w="11057602">
                <a:moveTo>
                  <a:pt x="0" y="0"/>
                </a:moveTo>
                <a:lnTo>
                  <a:pt x="11057602" y="0"/>
                </a:lnTo>
                <a:lnTo>
                  <a:pt x="11057602" y="5017864"/>
                </a:lnTo>
                <a:lnTo>
                  <a:pt x="0" y="50178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064589" y="4169666"/>
            <a:ext cx="3973409" cy="19095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5"/>
              </a:lnSpc>
              <a:spcBef>
                <a:spcPct val="0"/>
              </a:spcBef>
            </a:pPr>
            <a:r>
              <a:rPr lang="en-US" sz="2196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Se usa para actualizar la visualización cuando se cambia el zoom, la posición o el número de iteraciones del fractal.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9053D">
                <a:alpha val="100000"/>
              </a:srgbClr>
            </a:gs>
            <a:gs pos="100000">
              <a:srgbClr val="0C001E">
                <a:alpha val="100000"/>
              </a:srgbClr>
            </a:gs>
          </a:gsLst>
          <a:lin ang="27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4191425" y="2000713"/>
            <a:ext cx="9905151" cy="7428863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46729" y="923925"/>
            <a:ext cx="13747264" cy="8470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0"/>
              </a:lnSpc>
              <a:spcBef>
                <a:spcPct val="0"/>
              </a:spcBef>
            </a:pPr>
            <a:r>
              <a:rPr lang="en-US" sz="4900">
                <a:solidFill>
                  <a:srgbClr val="FAFAFA"/>
                </a:solidFill>
                <a:latin typeface="Bebas Neue Cyrillic"/>
                <a:ea typeface="Bebas Neue Cyrillic"/>
                <a:cs typeface="Bebas Neue Cyrillic"/>
                <a:sym typeface="Bebas Neue Cyrillic"/>
              </a:rPr>
              <a:t>VIDEO DEMOSTRACIÓN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DAGe3B-vtms</dc:identifier>
  <dcterms:modified xsi:type="dcterms:W3CDTF">2011-08-01T06:04:30Z</dcterms:modified>
  <cp:revision>1</cp:revision>
  <dc:title>PresentaciónFractal_MN-Cumbal_Flores_Pasquel_Tipán</dc:title>
</cp:coreProperties>
</file>

<file path=docProps/thumbnail.jpeg>
</file>